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312" r:id="rId3"/>
    <p:sldId id="319" r:id="rId4"/>
    <p:sldId id="324" r:id="rId5"/>
    <p:sldId id="339" r:id="rId6"/>
    <p:sldId id="344" r:id="rId7"/>
    <p:sldId id="340" r:id="rId8"/>
    <p:sldId id="345" r:id="rId9"/>
    <p:sldId id="335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Qanelas Bold" panose="00000800000000000000" charset="-52"/>
      <p:bold r:id="rId23"/>
    </p:embeddedFont>
    <p:embeddedFont>
      <p:font typeface="Qanelas ExtraBold" panose="00000900000000000000" charset="-52"/>
      <p:bold r:id="rId24"/>
    </p:embeddedFont>
    <p:embeddedFont>
      <p:font typeface="Qanelas Heavy" panose="00000A00000000000000" charset="-52"/>
      <p:bold r:id="rId25"/>
    </p:embeddedFont>
    <p:embeddedFont>
      <p:font typeface="Qanelas Light" panose="00000400000000000000" charset="-52"/>
      <p:regular r:id="rId26"/>
    </p:embeddedFont>
    <p:embeddedFont>
      <p:font typeface="Qanelas Medium" panose="00000600000000000000" charset="-52"/>
      <p:regular r:id="rId27"/>
    </p:embeddedFont>
    <p:embeddedFont>
      <p:font typeface="Qanelas SemiBold" panose="00000700000000000000" charset="-52"/>
      <p:bold r:id="rId28"/>
    </p:embeddedFont>
    <p:embeddedFont>
      <p:font typeface="Yu Gothic UI Semibold" panose="020B0700000000000000" pitchFamily="34" charset="-128"/>
      <p:bold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B15"/>
    <a:srgbClr val="FBBA38"/>
    <a:srgbClr val="E68900"/>
    <a:srgbClr val="F2DB2E"/>
    <a:srgbClr val="FBB635"/>
    <a:srgbClr val="33CDFF"/>
    <a:srgbClr val="0288D1"/>
    <a:srgbClr val="202832"/>
    <a:srgbClr val="F86484"/>
    <a:srgbClr val="A7D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59" autoAdjust="0"/>
    <p:restoredTop sz="96370" autoAdjust="0"/>
  </p:normalViewPr>
  <p:slideViewPr>
    <p:cSldViewPr snapToGrid="0">
      <p:cViewPr varScale="1">
        <p:scale>
          <a:sx n="84" d="100"/>
          <a:sy n="84" d="100"/>
        </p:scale>
        <p:origin x="269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07.03.2019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07.03.2019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BA38"/>
            </a:gs>
            <a:gs pos="100000">
              <a:srgbClr val="FBBA38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E0003-1178-4647-8C7C-E57B593F5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6193"/>
            <a:ext cx="12192000" cy="8135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369" y="1295787"/>
            <a:ext cx="523483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It’s Time!</a:t>
            </a:r>
            <a:endParaRPr lang="ru-RU" sz="48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868A1-1417-4E87-B660-752C0A34518E}"/>
              </a:ext>
            </a:extLst>
          </p:cNvPr>
          <p:cNvSpPr txBox="1"/>
          <p:nvPr/>
        </p:nvSpPr>
        <p:spPr>
          <a:xfrm>
            <a:off x="556369" y="5669122"/>
            <a:ext cx="344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Qanelas Heavy" panose="00000A00000000000000" charset="-52"/>
              </a:rPr>
              <a:t>ТИМОФЕЙ КАТКОВ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7F7528A-C825-4862-B7DD-139782B7B3AE}"/>
              </a:ext>
            </a:extLst>
          </p:cNvPr>
          <p:cNvSpPr/>
          <p:nvPr/>
        </p:nvSpPr>
        <p:spPr>
          <a:xfrm>
            <a:off x="4876800" y="2122714"/>
            <a:ext cx="2547257" cy="2570359"/>
          </a:xfrm>
          <a:prstGeom prst="ellipse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811113" y="1786871"/>
            <a:ext cx="4532493" cy="83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В современной жизни важно правильно распределять время на свои дела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2. ВВЕДЕНИЕ</a:t>
            </a:r>
          </a:p>
        </p:txBody>
      </p:sp>
      <p:pic>
        <p:nvPicPr>
          <p:cNvPr id="5" name="Рисунок 4" descr="Бег">
            <a:extLst>
              <a:ext uri="{FF2B5EF4-FFF2-40B4-BE49-F238E27FC236}">
                <a16:creationId xmlns:a16="http://schemas.microsoft.com/office/drawing/2014/main" id="{95559ABA-C168-48DD-A3DB-33393C349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61339">
            <a:off x="6468862" y="528171"/>
            <a:ext cx="5706261" cy="5706261"/>
          </a:xfrm>
          <a:prstGeom prst="rect">
            <a:avLst/>
          </a:prstGeom>
        </p:spPr>
      </p:pic>
      <p:pic>
        <p:nvPicPr>
          <p:cNvPr id="8" name="Рисунок 7" descr="Открытая книга">
            <a:extLst>
              <a:ext uri="{FF2B5EF4-FFF2-40B4-BE49-F238E27FC236}">
                <a16:creationId xmlns:a16="http://schemas.microsoft.com/office/drawing/2014/main" id="{E095743F-A182-4A4B-97F8-81F4DD1F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108" y="3129968"/>
            <a:ext cx="914400" cy="914400"/>
          </a:xfrm>
          <a:prstGeom prst="rect">
            <a:avLst/>
          </a:prstGeom>
        </p:spPr>
      </p:pic>
      <p:pic>
        <p:nvPicPr>
          <p:cNvPr id="12" name="Рисунок 11" descr="Смартфон">
            <a:extLst>
              <a:ext uri="{FF2B5EF4-FFF2-40B4-BE49-F238E27FC236}">
                <a16:creationId xmlns:a16="http://schemas.microsoft.com/office/drawing/2014/main" id="{2CA6E598-0327-41AD-886B-BC551AE31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108" y="452610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825E3-60E6-435F-B58F-9D50D039406A}"/>
              </a:ext>
            </a:extLst>
          </p:cNvPr>
          <p:cNvSpPr txBox="1"/>
          <p:nvPr/>
        </p:nvSpPr>
        <p:spPr>
          <a:xfrm>
            <a:off x="1811113" y="3129968"/>
            <a:ext cx="4309193" cy="76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Раньше люди использовали бумажные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календари и дневники для контроля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своего времени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16208-17C3-4969-9378-330FF5C59BF2}"/>
              </a:ext>
            </a:extLst>
          </p:cNvPr>
          <p:cNvSpPr txBox="1"/>
          <p:nvPr/>
        </p:nvSpPr>
        <p:spPr>
          <a:xfrm>
            <a:off x="1811113" y="4526105"/>
            <a:ext cx="3520516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Современный мир предлагает 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новые инструменты</a:t>
            </a:r>
          </a:p>
        </p:txBody>
      </p:sp>
      <p:pic>
        <p:nvPicPr>
          <p:cNvPr id="17" name="Рисунок 16" descr="Попасть в яблочко">
            <a:extLst>
              <a:ext uri="{FF2B5EF4-FFF2-40B4-BE49-F238E27FC236}">
                <a16:creationId xmlns:a16="http://schemas.microsoft.com/office/drawing/2014/main" id="{C7E505CB-DCAF-4930-8598-F6902591A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108" y="1685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Современные инструменты иногда не эффективны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3. ПРОБЛЕМА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3CDED8-2B22-4AC3-B706-FB02289B59C6}"/>
              </a:ext>
            </a:extLst>
          </p:cNvPr>
          <p:cNvSpPr/>
          <p:nvPr/>
        </p:nvSpPr>
        <p:spPr>
          <a:xfrm>
            <a:off x="801156" y="2589197"/>
            <a:ext cx="5576004" cy="373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Бумажный дневник не мобилен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Приложения не всегда имеют хороший интерфейс для управления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Разные приложения реализуют разный функционал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 временем пропадает мотивация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4" name="Рисунок 3" descr="Тенденция к понижению">
            <a:extLst>
              <a:ext uri="{FF2B5EF4-FFF2-40B4-BE49-F238E27FC236}">
                <a16:creationId xmlns:a16="http://schemas.microsoft.com/office/drawing/2014/main" id="{76AAA04F-A109-4C21-9999-8A2EC4D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153878" y="284085"/>
            <a:ext cx="6038122" cy="6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4. РЕШЕНИЕ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CFEFA2E-7F68-4314-8811-2B6D765A0D9D}"/>
              </a:ext>
            </a:extLst>
          </p:cNvPr>
          <p:cNvSpPr/>
          <p:nvPr/>
        </p:nvSpPr>
        <p:spPr>
          <a:xfrm rot="20933540">
            <a:off x="9147548" y="4178259"/>
            <a:ext cx="2051928" cy="2026264"/>
          </a:xfrm>
          <a:prstGeom prst="ellipse">
            <a:avLst/>
          </a:prstGeom>
          <a:solidFill>
            <a:srgbClr val="33CDFF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89DDD61-991D-4454-B384-6165306715F4}"/>
              </a:ext>
            </a:extLst>
          </p:cNvPr>
          <p:cNvSpPr/>
          <p:nvPr/>
        </p:nvSpPr>
        <p:spPr>
          <a:xfrm>
            <a:off x="4153024" y="3733654"/>
            <a:ext cx="2777834" cy="2777834"/>
          </a:xfrm>
          <a:prstGeom prst="ellipse">
            <a:avLst/>
          </a:prstGeom>
          <a:solidFill>
            <a:srgbClr val="33CDFF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19A04B-3261-44A4-A965-9C27484D8C2D}"/>
              </a:ext>
            </a:extLst>
          </p:cNvPr>
          <p:cNvSpPr txBox="1"/>
          <p:nvPr/>
        </p:nvSpPr>
        <p:spPr>
          <a:xfrm>
            <a:off x="4181749" y="4553929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Задачи</a:t>
            </a: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DBB9A8E-404C-4FFF-96B1-044E2D6C8BBD}"/>
              </a:ext>
            </a:extLst>
          </p:cNvPr>
          <p:cNvCxnSpPr>
            <a:cxnSpLocks/>
            <a:stCxn id="61" idx="3"/>
            <a:endCxn id="58" idx="0"/>
          </p:cNvCxnSpPr>
          <p:nvPr/>
        </p:nvCxnSpPr>
        <p:spPr>
          <a:xfrm flipH="1">
            <a:off x="5541941" y="2856615"/>
            <a:ext cx="3391" cy="877039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738F2C0-16FC-4B25-9264-178D546E3E56}"/>
              </a:ext>
            </a:extLst>
          </p:cNvPr>
          <p:cNvCxnSpPr>
            <a:cxnSpLocks/>
            <a:stCxn id="57" idx="7"/>
            <a:endCxn id="61" idx="4"/>
          </p:cNvCxnSpPr>
          <p:nvPr/>
        </p:nvCxnSpPr>
        <p:spPr>
          <a:xfrm flipH="1" flipV="1">
            <a:off x="6356326" y="2543385"/>
            <a:ext cx="4391046" cy="18052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4D9A799-3B6F-475E-83A3-1908AA8D5631}"/>
              </a:ext>
            </a:extLst>
          </p:cNvPr>
          <p:cNvSpPr txBox="1"/>
          <p:nvPr/>
        </p:nvSpPr>
        <p:spPr>
          <a:xfrm>
            <a:off x="9111528" y="4956072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Qanelas ExtraBold" panose="00000900000000000000" pitchFamily="50" charset="-52"/>
              </a:rPr>
              <a:t>Календарь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DA595CF-1564-4D10-99A5-5B8025A20070}"/>
              </a:ext>
            </a:extLst>
          </p:cNvPr>
          <p:cNvSpPr/>
          <p:nvPr/>
        </p:nvSpPr>
        <p:spPr>
          <a:xfrm>
            <a:off x="910221" y="4330409"/>
            <a:ext cx="1930277" cy="1930277"/>
          </a:xfrm>
          <a:prstGeom prst="ellipse">
            <a:avLst/>
          </a:prstGeom>
          <a:solidFill>
            <a:srgbClr val="33C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5ABF5FE1-52A0-496B-86AE-38948C515D5C}"/>
              </a:ext>
            </a:extLst>
          </p:cNvPr>
          <p:cNvCxnSpPr>
            <a:cxnSpLocks/>
            <a:stCxn id="61" idx="2"/>
            <a:endCxn id="18" idx="0"/>
          </p:cNvCxnSpPr>
          <p:nvPr/>
        </p:nvCxnSpPr>
        <p:spPr>
          <a:xfrm flipH="1">
            <a:off x="1875360" y="2509547"/>
            <a:ext cx="2885901" cy="1820862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D2D424-0AEA-43D9-9FA4-970B06054D52}"/>
              </a:ext>
            </a:extLst>
          </p:cNvPr>
          <p:cNvSpPr txBox="1"/>
          <p:nvPr/>
        </p:nvSpPr>
        <p:spPr>
          <a:xfrm>
            <a:off x="989315" y="5033937"/>
            <a:ext cx="187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Qanelas ExtraBold" panose="00000900000000000000" charset="-52"/>
              </a:rPr>
              <a:t>Удобство</a:t>
            </a:r>
            <a:endParaRPr lang="ru-RU" dirty="0">
              <a:latin typeface="Qanelas ExtraBold" panose="0000090000000000000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04C22A-05C9-4668-977B-F3B9E9B5E887}"/>
              </a:ext>
            </a:extLst>
          </p:cNvPr>
          <p:cNvSpPr/>
          <p:nvPr/>
        </p:nvSpPr>
        <p:spPr>
          <a:xfrm rot="19006501">
            <a:off x="4452188" y="612354"/>
            <a:ext cx="2278204" cy="2234123"/>
          </a:xfrm>
          <a:prstGeom prst="ellipse">
            <a:avLst/>
          </a:prstGeom>
          <a:solidFill>
            <a:srgbClr val="FBB635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BB6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50F9A-0A2F-4E71-91E5-843157EC0837}"/>
              </a:ext>
            </a:extLst>
          </p:cNvPr>
          <p:cNvSpPr txBox="1"/>
          <p:nvPr/>
        </p:nvSpPr>
        <p:spPr>
          <a:xfrm>
            <a:off x="4485474" y="1389702"/>
            <a:ext cx="221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Qanelas ExtraBold" panose="00000900000000000000" pitchFamily="50" charset="-52"/>
              </a:rPr>
              <a:t>It’s time!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5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ЦЕЛЬ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612C5-B732-4F1D-B63D-97CBD677123E}"/>
              </a:ext>
            </a:extLst>
          </p:cNvPr>
          <p:cNvSpPr txBox="1"/>
          <p:nvPr/>
        </p:nvSpPr>
        <p:spPr>
          <a:xfrm>
            <a:off x="1181452" y="1499616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Что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4FA55-31F1-4CF6-99F9-C94F9EAF7D5F}"/>
              </a:ext>
            </a:extLst>
          </p:cNvPr>
          <p:cNvSpPr txBox="1"/>
          <p:nvPr/>
        </p:nvSpPr>
        <p:spPr>
          <a:xfrm>
            <a:off x="1181452" y="2963204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Как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7DDDF1-79AE-4E1B-9EDC-871EBD78E77A}"/>
              </a:ext>
            </a:extLst>
          </p:cNvPr>
          <p:cNvSpPr/>
          <p:nvPr/>
        </p:nvSpPr>
        <p:spPr>
          <a:xfrm>
            <a:off x="1181452" y="2036906"/>
            <a:ext cx="6054571" cy="492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2600"/>
              </a:spcAft>
            </a:pP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Создать </a:t>
            </a:r>
            <a:r>
              <a:rPr lang="en-US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Android</a:t>
            </a: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 приложение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B749A3-64C0-4618-9E29-92FC763A6D57}"/>
              </a:ext>
            </a:extLst>
          </p:cNvPr>
          <p:cNvSpPr/>
          <p:nvPr/>
        </p:nvSpPr>
        <p:spPr>
          <a:xfrm>
            <a:off x="1796386" y="3877428"/>
            <a:ext cx="4252404" cy="1501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Android Studio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Firebase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Google Calendar API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</p:txBody>
      </p:sp>
      <p:pic>
        <p:nvPicPr>
          <p:cNvPr id="7" name="Рисунок 6" descr="Попасть в яблочко">
            <a:extLst>
              <a:ext uri="{FF2B5EF4-FFF2-40B4-BE49-F238E27FC236}">
                <a16:creationId xmlns:a16="http://schemas.microsoft.com/office/drawing/2014/main" id="{A59EAC0A-6449-463A-BDA1-FDA6933E5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3724" y="1503421"/>
            <a:ext cx="4689647" cy="46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6. ЗАДАЧИ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Регистрация пользователей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Синхронизация с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Google Calendar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Реализовать создание задач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(задача: сфера жизни, тэг,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время,уведомления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 и т.д.)</a:t>
            </a:r>
          </a:p>
        </p:txBody>
      </p:sp>
      <p:pic>
        <p:nvPicPr>
          <p:cNvPr id="5" name="Рисунок 4" descr="Смартфон">
            <a:extLst>
              <a:ext uri="{FF2B5EF4-FFF2-40B4-BE49-F238E27FC236}">
                <a16:creationId xmlns:a16="http://schemas.microsoft.com/office/drawing/2014/main" id="{035E615B-7644-425B-851C-769B37F5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00" y="0"/>
            <a:ext cx="6909414" cy="690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7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ФУНКЦИОНАЛ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8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.НА БУДУЩЕЕ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Комьюнити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Общение, создание команд.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091816-B2BC-44A7-BDE4-DD7FBC706A86}"/>
              </a:ext>
            </a:extLst>
          </p:cNvPr>
          <p:cNvSpPr/>
          <p:nvPr/>
        </p:nvSpPr>
        <p:spPr>
          <a:xfrm>
            <a:off x="867508" y="2171923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Безопасность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Использование шифрования и т. д.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Взаимодействие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на уровне уведомлений</a:t>
            </a:r>
            <a:endParaRPr lang="ru-RU" sz="2400" dirty="0">
              <a:solidFill>
                <a:schemeClr val="bg1"/>
              </a:solidFill>
              <a:latin typeface="Qanelas Light" panose="0000040000000000000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Наблюдение</a:t>
            </a:r>
            <a:endParaRPr lang="ru-RU" sz="1600" dirty="0">
              <a:solidFill>
                <a:schemeClr val="bg1"/>
              </a:solidFill>
              <a:latin typeface="Qanelas Light" panose="000004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Введение геймификации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взаимодействия с другими приложениями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18419B5-A637-401F-9A44-907F5F3CFA53}"/>
              </a:ext>
            </a:extLst>
          </p:cNvPr>
          <p:cNvSpPr/>
          <p:nvPr/>
        </p:nvSpPr>
        <p:spPr>
          <a:xfrm>
            <a:off x="8327254" y="2158188"/>
            <a:ext cx="3330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Планирование встреч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Знакомства, встречи, лекции и прочее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 descr="Игровой контроллер">
            <a:extLst>
              <a:ext uri="{FF2B5EF4-FFF2-40B4-BE49-F238E27FC236}">
                <a16:creationId xmlns:a16="http://schemas.microsoft.com/office/drawing/2014/main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 descr="Команда">
            <a:extLst>
              <a:ext uri="{FF2B5EF4-FFF2-40B4-BE49-F238E27FC236}">
                <a16:creationId xmlns:a16="http://schemas.microsoft.com/office/drawing/2014/main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Тимофей Катков</a:t>
            </a:r>
          </a:p>
          <a:p>
            <a:pPr algn="ctr">
              <a:lnSpc>
                <a:spcPct val="80000"/>
              </a:lnSpc>
            </a:pPr>
            <a:r>
              <a:rPr lang="en-US" sz="2800" u="sng" dirty="0">
                <a:solidFill>
                  <a:srgbClr val="FBB635"/>
                </a:solidFill>
                <a:latin typeface="Qanelas SemiBold" panose="00000700000000000000" pitchFamily="50" charset="-52"/>
              </a:rPr>
              <a:t>kat.ok.Timofey@gmail.ru</a:t>
            </a: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6CB9D-6780-4C0C-960E-0CF7FDF31FB2}"/>
              </a:ext>
            </a:extLst>
          </p:cNvPr>
          <p:cNvSpPr txBox="1"/>
          <p:nvPr/>
        </p:nvSpPr>
        <p:spPr>
          <a:xfrm>
            <a:off x="2645546" y="932155"/>
            <a:ext cx="18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latin typeface="Quanelas Heav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7AB59-AD8B-41D8-B9E0-068ACE45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844" l="5838" r="92893">
                        <a14:foregroundMark x1="17513" y1="30469" x2="21574" y2="36719"/>
                        <a14:foregroundMark x1="21574" y1="36719" x2="21827" y2="36719"/>
                        <a14:foregroundMark x1="22589" y1="51563" x2="22081" y2="68750"/>
                        <a14:foregroundMark x1="12944" y1="76563" x2="7868" y2="70313"/>
                        <a14:foregroundMark x1="7868" y1="70313" x2="5838" y2="60938"/>
                        <a14:foregroundMark x1="12183" y1="52344" x2="12183" y2="52344"/>
                        <a14:foregroundMark x1="30964" y1="51563" x2="30964" y2="51563"/>
                        <a14:foregroundMark x1="34518" y1="48438" x2="34518" y2="48438"/>
                        <a14:foregroundMark x1="88579" y1="51563" x2="88579" y2="51563"/>
                        <a14:foregroundMark x1="90102" y1="51563" x2="90102" y2="51563"/>
                        <a14:foregroundMark x1="92893" y1="49219" x2="92893" y2="49219"/>
                        <a14:foregroundMark x1="84010" y1="48438" x2="84010" y2="48438"/>
                        <a14:foregroundMark x1="81218" y1="50000" x2="81218" y2="50000"/>
                        <a14:foregroundMark x1="79695" y1="51563" x2="79695" y2="51563"/>
                        <a14:foregroundMark x1="73604" y1="50000" x2="73604" y2="50000"/>
                        <a14:foregroundMark x1="70051" y1="51563" x2="70051" y2="51563"/>
                        <a14:foregroundMark x1="66244" y1="50000" x2="66244" y2="50000"/>
                        <a14:foregroundMark x1="58122" y1="51563" x2="58122" y2="51563"/>
                        <a14:foregroundMark x1="55838" y1="50781" x2="55838" y2="50781"/>
                        <a14:foregroundMark x1="48985" y1="50000" x2="48985" y2="50000"/>
                        <a14:foregroundMark x1="46193" y1="48438" x2="46193" y2="48438"/>
                        <a14:foregroundMark x1="43401" y1="50000" x2="43401" y2="50000"/>
                        <a14:foregroundMark x1="34264" y1="49219" x2="34264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53" y="5199388"/>
            <a:ext cx="4101071" cy="1332328"/>
          </a:xfrm>
          <a:prstGeom prst="rect">
            <a:avLst/>
          </a:prstGeom>
        </p:spPr>
      </p:pic>
      <p:pic>
        <p:nvPicPr>
          <p:cNvPr id="9" name="Рисунок 8" descr="Секундомер">
            <a:extLst>
              <a:ext uri="{FF2B5EF4-FFF2-40B4-BE49-F238E27FC236}">
                <a16:creationId xmlns:a16="http://schemas.microsoft.com/office/drawing/2014/main" id="{E8D931C3-AAE9-412D-83CA-489F134F9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511" y="756150"/>
            <a:ext cx="3073153" cy="30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7B1FA2"/>
      </a:dk2>
      <a:lt2>
        <a:srgbClr val="FF98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19985</TotalTime>
  <Words>174</Words>
  <Application>Microsoft Office PowerPoint</Application>
  <PresentationFormat>Широкоэкранный</PresentationFormat>
  <Paragraphs>48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4" baseType="lpstr">
      <vt:lpstr>Qanelas Medium</vt:lpstr>
      <vt:lpstr>HeliosThinC</vt:lpstr>
      <vt:lpstr>Helvetica</vt:lpstr>
      <vt:lpstr>Calibri Light</vt:lpstr>
      <vt:lpstr>Qanelas Heavy</vt:lpstr>
      <vt:lpstr>Calibri</vt:lpstr>
      <vt:lpstr>Qanelas Light</vt:lpstr>
      <vt:lpstr>Yu Gothic UI Semibold</vt:lpstr>
      <vt:lpstr>Quanelas Heavy</vt:lpstr>
      <vt:lpstr>Qanelas Bold</vt:lpstr>
      <vt:lpstr>Qanelas SemiBold</vt:lpstr>
      <vt:lpstr>Helvetica Light</vt:lpstr>
      <vt:lpstr>Qanelas ExtraBold</vt:lpstr>
      <vt:lpstr>Arial</vt:lpstr>
      <vt:lpstr>Тема Office</vt:lpstr>
      <vt:lpstr>Презентация PowerPoint</vt:lpstr>
      <vt:lpstr>2. 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Пользователь Windows</cp:lastModifiedBy>
  <cp:revision>1049</cp:revision>
  <dcterms:created xsi:type="dcterms:W3CDTF">2016-05-16T09:44:36Z</dcterms:created>
  <dcterms:modified xsi:type="dcterms:W3CDTF">2019-03-07T04:00:18Z</dcterms:modified>
</cp:coreProperties>
</file>